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3"/>
  </p:notesMasterIdLst>
  <p:sldIdLst>
    <p:sldId id="257" r:id="rId2"/>
  </p:sldIdLst>
  <p:sldSz cx="6858000" cy="9906000" type="A4"/>
  <p:notesSz cx="6800850" cy="99329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3"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9826"/>
    <a:srgbClr val="2A0E00"/>
    <a:srgbClr val="E7D6C3"/>
    <a:srgbClr val="FAE8BC"/>
    <a:srgbClr val="461700"/>
    <a:srgbClr val="D60000"/>
    <a:srgbClr val="E85200"/>
    <a:srgbClr val="0063AD"/>
    <a:srgbClr val="F58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3120" y="84"/>
      </p:cViewPr>
      <p:guideLst>
        <p:guide orient="horz" pos="314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7623" cy="498647"/>
          </a:xfrm>
          <a:prstGeom prst="rect">
            <a:avLst/>
          </a:prstGeom>
        </p:spPr>
        <p:txBody>
          <a:bodyPr vert="horz" lIns="92162" tIns="46081" rIns="92162" bIns="4608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1625" y="0"/>
            <a:ext cx="2947622" cy="498647"/>
          </a:xfrm>
          <a:prstGeom prst="rect">
            <a:avLst/>
          </a:prstGeom>
        </p:spPr>
        <p:txBody>
          <a:bodyPr vert="horz" lIns="92162" tIns="46081" rIns="92162" bIns="46081" rtlCol="0"/>
          <a:lstStyle>
            <a:lvl1pPr algn="r">
              <a:defRPr sz="1200"/>
            </a:lvl1pPr>
          </a:lstStyle>
          <a:p>
            <a:fld id="{F4FC6EBF-1837-4595-B761-62D2DA4ADCF8}" type="datetimeFigureOut">
              <a:rPr kumimoji="1" lang="ja-JP" altLang="en-US" smtClean="0"/>
              <a:t>2024/10/2</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20925" cy="3351213"/>
          </a:xfrm>
          <a:prstGeom prst="rect">
            <a:avLst/>
          </a:prstGeom>
          <a:noFill/>
          <a:ln w="12700">
            <a:solidFill>
              <a:prstClr val="black"/>
            </a:solidFill>
          </a:ln>
        </p:spPr>
        <p:txBody>
          <a:bodyPr vert="horz" lIns="92162" tIns="46081" rIns="92162" bIns="46081" rtlCol="0" anchor="ctr"/>
          <a:lstStyle/>
          <a:p>
            <a:endParaRPr lang="ja-JP" altLang="en-US"/>
          </a:p>
        </p:txBody>
      </p:sp>
      <p:sp>
        <p:nvSpPr>
          <p:cNvPr id="5" name="ノート プレースホルダー 4"/>
          <p:cNvSpPr>
            <a:spLocks noGrp="1"/>
          </p:cNvSpPr>
          <p:nvPr>
            <p:ph type="body" sz="quarter" idx="3"/>
          </p:nvPr>
        </p:nvSpPr>
        <p:spPr>
          <a:xfrm>
            <a:off x="679605" y="4780300"/>
            <a:ext cx="5441642" cy="3910864"/>
          </a:xfrm>
          <a:prstGeom prst="rect">
            <a:avLst/>
          </a:prstGeom>
        </p:spPr>
        <p:txBody>
          <a:bodyPr vert="horz" lIns="92162" tIns="46081" rIns="92162" bIns="4608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34341"/>
            <a:ext cx="2947623" cy="498647"/>
          </a:xfrm>
          <a:prstGeom prst="rect">
            <a:avLst/>
          </a:prstGeom>
        </p:spPr>
        <p:txBody>
          <a:bodyPr vert="horz" lIns="92162" tIns="46081" rIns="92162" bIns="4608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1625" y="9434341"/>
            <a:ext cx="2947622" cy="498647"/>
          </a:xfrm>
          <a:prstGeom prst="rect">
            <a:avLst/>
          </a:prstGeom>
        </p:spPr>
        <p:txBody>
          <a:bodyPr vert="horz" lIns="92162" tIns="46081" rIns="92162" bIns="46081" rtlCol="0" anchor="b"/>
          <a:lstStyle>
            <a:lvl1pPr algn="r">
              <a:defRPr sz="1200"/>
            </a:lvl1pPr>
          </a:lstStyle>
          <a:p>
            <a:fld id="{8758F8A9-1C2F-4974-A725-8B6363C6E689}" type="slidenum">
              <a:rPr kumimoji="1" lang="ja-JP" altLang="en-US" smtClean="0"/>
              <a:t>‹#›</a:t>
            </a:fld>
            <a:endParaRPr kumimoji="1" lang="ja-JP" altLang="en-US"/>
          </a:p>
        </p:txBody>
      </p:sp>
    </p:spTree>
    <p:extLst>
      <p:ext uri="{BB962C8B-B14F-4D97-AF65-F5344CB8AC3E}">
        <p14:creationId xmlns:p14="http://schemas.microsoft.com/office/powerpoint/2010/main" val="17095536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F2428A2-B251-40E3-BB76-749B3BDCFCD7}" type="datetimeFigureOut">
              <a:rPr kumimoji="1" lang="ja-JP" altLang="en-US" smtClean="0"/>
              <a:t>2024/10/2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C5838D-341C-4521-8126-F1ABEA201572}" type="slidenum">
              <a:rPr kumimoji="1" lang="ja-JP" altLang="en-US" smtClean="0"/>
              <a:t>‹#›</a:t>
            </a:fld>
            <a:endParaRPr kumimoji="1" lang="ja-JP" altLang="en-US"/>
          </a:p>
        </p:txBody>
      </p:sp>
    </p:spTree>
    <p:extLst>
      <p:ext uri="{BB962C8B-B14F-4D97-AF65-F5344CB8AC3E}">
        <p14:creationId xmlns:p14="http://schemas.microsoft.com/office/powerpoint/2010/main" val="829343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F2428A2-B251-40E3-BB76-749B3BDCFCD7}" type="datetimeFigureOut">
              <a:rPr kumimoji="1" lang="ja-JP" altLang="en-US" smtClean="0"/>
              <a:t>2024/10/2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C5838D-341C-4521-8126-F1ABEA201572}" type="slidenum">
              <a:rPr kumimoji="1" lang="ja-JP" altLang="en-US" smtClean="0"/>
              <a:t>‹#›</a:t>
            </a:fld>
            <a:endParaRPr kumimoji="1" lang="ja-JP" altLang="en-US"/>
          </a:p>
        </p:txBody>
      </p:sp>
    </p:spTree>
    <p:extLst>
      <p:ext uri="{BB962C8B-B14F-4D97-AF65-F5344CB8AC3E}">
        <p14:creationId xmlns:p14="http://schemas.microsoft.com/office/powerpoint/2010/main" val="3004082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F2428A2-B251-40E3-BB76-749B3BDCFCD7}" type="datetimeFigureOut">
              <a:rPr kumimoji="1" lang="ja-JP" altLang="en-US" smtClean="0"/>
              <a:t>2024/10/2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C5838D-341C-4521-8126-F1ABEA201572}" type="slidenum">
              <a:rPr kumimoji="1" lang="ja-JP" altLang="en-US" smtClean="0"/>
              <a:t>‹#›</a:t>
            </a:fld>
            <a:endParaRPr kumimoji="1" lang="ja-JP" altLang="en-US"/>
          </a:p>
        </p:txBody>
      </p:sp>
    </p:spTree>
    <p:extLst>
      <p:ext uri="{BB962C8B-B14F-4D97-AF65-F5344CB8AC3E}">
        <p14:creationId xmlns:p14="http://schemas.microsoft.com/office/powerpoint/2010/main" val="639968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F2428A2-B251-40E3-BB76-749B3BDCFCD7}" type="datetimeFigureOut">
              <a:rPr kumimoji="1" lang="ja-JP" altLang="en-US" smtClean="0"/>
              <a:t>2024/10/2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C5838D-341C-4521-8126-F1ABEA201572}" type="slidenum">
              <a:rPr kumimoji="1" lang="ja-JP" altLang="en-US" smtClean="0"/>
              <a:t>‹#›</a:t>
            </a:fld>
            <a:endParaRPr kumimoji="1" lang="ja-JP" altLang="en-US"/>
          </a:p>
        </p:txBody>
      </p:sp>
    </p:spTree>
    <p:extLst>
      <p:ext uri="{BB962C8B-B14F-4D97-AF65-F5344CB8AC3E}">
        <p14:creationId xmlns:p14="http://schemas.microsoft.com/office/powerpoint/2010/main" val="3084373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F2428A2-B251-40E3-BB76-749B3BDCFCD7}" type="datetimeFigureOut">
              <a:rPr kumimoji="1" lang="ja-JP" altLang="en-US" smtClean="0"/>
              <a:t>2024/10/2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C5838D-341C-4521-8126-F1ABEA201572}" type="slidenum">
              <a:rPr kumimoji="1" lang="ja-JP" altLang="en-US" smtClean="0"/>
              <a:t>‹#›</a:t>
            </a:fld>
            <a:endParaRPr kumimoji="1" lang="ja-JP" altLang="en-US"/>
          </a:p>
        </p:txBody>
      </p:sp>
    </p:spTree>
    <p:extLst>
      <p:ext uri="{BB962C8B-B14F-4D97-AF65-F5344CB8AC3E}">
        <p14:creationId xmlns:p14="http://schemas.microsoft.com/office/powerpoint/2010/main" val="745357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F2428A2-B251-40E3-BB76-749B3BDCFCD7}" type="datetimeFigureOut">
              <a:rPr kumimoji="1" lang="ja-JP" altLang="en-US" smtClean="0"/>
              <a:t>2024/10/2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C5838D-341C-4521-8126-F1ABEA201572}" type="slidenum">
              <a:rPr kumimoji="1" lang="ja-JP" altLang="en-US" smtClean="0"/>
              <a:t>‹#›</a:t>
            </a:fld>
            <a:endParaRPr kumimoji="1" lang="ja-JP" altLang="en-US"/>
          </a:p>
        </p:txBody>
      </p:sp>
    </p:spTree>
    <p:extLst>
      <p:ext uri="{BB962C8B-B14F-4D97-AF65-F5344CB8AC3E}">
        <p14:creationId xmlns:p14="http://schemas.microsoft.com/office/powerpoint/2010/main" val="504503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F2428A2-B251-40E3-BB76-749B3BDCFCD7}" type="datetimeFigureOut">
              <a:rPr kumimoji="1" lang="ja-JP" altLang="en-US" smtClean="0"/>
              <a:t>2024/10/2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6C5838D-341C-4521-8126-F1ABEA201572}" type="slidenum">
              <a:rPr kumimoji="1" lang="ja-JP" altLang="en-US" smtClean="0"/>
              <a:t>‹#›</a:t>
            </a:fld>
            <a:endParaRPr kumimoji="1" lang="ja-JP" altLang="en-US"/>
          </a:p>
        </p:txBody>
      </p:sp>
    </p:spTree>
    <p:extLst>
      <p:ext uri="{BB962C8B-B14F-4D97-AF65-F5344CB8AC3E}">
        <p14:creationId xmlns:p14="http://schemas.microsoft.com/office/powerpoint/2010/main" val="3941716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F2428A2-B251-40E3-BB76-749B3BDCFCD7}" type="datetimeFigureOut">
              <a:rPr kumimoji="1" lang="ja-JP" altLang="en-US" smtClean="0"/>
              <a:t>2024/10/2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6C5838D-341C-4521-8126-F1ABEA201572}" type="slidenum">
              <a:rPr kumimoji="1" lang="ja-JP" altLang="en-US" smtClean="0"/>
              <a:t>‹#›</a:t>
            </a:fld>
            <a:endParaRPr kumimoji="1" lang="ja-JP" altLang="en-US"/>
          </a:p>
        </p:txBody>
      </p:sp>
    </p:spTree>
    <p:extLst>
      <p:ext uri="{BB962C8B-B14F-4D97-AF65-F5344CB8AC3E}">
        <p14:creationId xmlns:p14="http://schemas.microsoft.com/office/powerpoint/2010/main" val="2134473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2428A2-B251-40E3-BB76-749B3BDCFCD7}" type="datetimeFigureOut">
              <a:rPr kumimoji="1" lang="ja-JP" altLang="en-US" smtClean="0"/>
              <a:t>2024/10/2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6C5838D-341C-4521-8126-F1ABEA201572}" type="slidenum">
              <a:rPr kumimoji="1" lang="ja-JP" altLang="en-US" smtClean="0"/>
              <a:t>‹#›</a:t>
            </a:fld>
            <a:endParaRPr kumimoji="1" lang="ja-JP" altLang="en-US"/>
          </a:p>
        </p:txBody>
      </p:sp>
    </p:spTree>
    <p:extLst>
      <p:ext uri="{BB962C8B-B14F-4D97-AF65-F5344CB8AC3E}">
        <p14:creationId xmlns:p14="http://schemas.microsoft.com/office/powerpoint/2010/main" val="1559635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F2428A2-B251-40E3-BB76-749B3BDCFCD7}" type="datetimeFigureOut">
              <a:rPr kumimoji="1" lang="ja-JP" altLang="en-US" smtClean="0"/>
              <a:t>2024/10/2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C5838D-341C-4521-8126-F1ABEA201572}" type="slidenum">
              <a:rPr kumimoji="1" lang="ja-JP" altLang="en-US" smtClean="0"/>
              <a:t>‹#›</a:t>
            </a:fld>
            <a:endParaRPr kumimoji="1" lang="ja-JP" altLang="en-US"/>
          </a:p>
        </p:txBody>
      </p:sp>
    </p:spTree>
    <p:extLst>
      <p:ext uri="{BB962C8B-B14F-4D97-AF65-F5344CB8AC3E}">
        <p14:creationId xmlns:p14="http://schemas.microsoft.com/office/powerpoint/2010/main" val="1536559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F2428A2-B251-40E3-BB76-749B3BDCFCD7}" type="datetimeFigureOut">
              <a:rPr kumimoji="1" lang="ja-JP" altLang="en-US" smtClean="0"/>
              <a:t>2024/10/2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C5838D-341C-4521-8126-F1ABEA201572}" type="slidenum">
              <a:rPr kumimoji="1" lang="ja-JP" altLang="en-US" smtClean="0"/>
              <a:t>‹#›</a:t>
            </a:fld>
            <a:endParaRPr kumimoji="1" lang="ja-JP" altLang="en-US"/>
          </a:p>
        </p:txBody>
      </p:sp>
    </p:spTree>
    <p:extLst>
      <p:ext uri="{BB962C8B-B14F-4D97-AF65-F5344CB8AC3E}">
        <p14:creationId xmlns:p14="http://schemas.microsoft.com/office/powerpoint/2010/main" val="3756042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F2428A2-B251-40E3-BB76-749B3BDCFCD7}" type="datetimeFigureOut">
              <a:rPr kumimoji="1" lang="ja-JP" altLang="en-US" smtClean="0"/>
              <a:t>2024/10/2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6C5838D-341C-4521-8126-F1ABEA201572}" type="slidenum">
              <a:rPr kumimoji="1" lang="ja-JP" altLang="en-US" smtClean="0"/>
              <a:t>‹#›</a:t>
            </a:fld>
            <a:endParaRPr kumimoji="1" lang="ja-JP" altLang="en-US"/>
          </a:p>
        </p:txBody>
      </p:sp>
    </p:spTree>
    <p:extLst>
      <p:ext uri="{BB962C8B-B14F-4D97-AF65-F5344CB8AC3E}">
        <p14:creationId xmlns:p14="http://schemas.microsoft.com/office/powerpoint/2010/main" val="36797398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hyperlink" Target="mailto:satoyama@pref.ishikawa.lg.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AE7C80C4-B5BD-4D28-9529-978CEAE1CD6C}"/>
              </a:ext>
            </a:extLst>
          </p:cNvPr>
          <p:cNvPicPr>
            <a:picLocks noChangeAspect="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40000" contrast="-40000"/>
                    </a14:imgEffect>
                  </a14:imgLayer>
                </a14:imgProps>
              </a:ext>
            </a:extLst>
          </a:blip>
          <a:stretch>
            <a:fillRect/>
          </a:stretch>
        </p:blipFill>
        <p:spPr>
          <a:xfrm rot="406678">
            <a:off x="-475726" y="2650843"/>
            <a:ext cx="7238511" cy="7238511"/>
          </a:xfrm>
          <a:prstGeom prst="rect">
            <a:avLst/>
          </a:prstGeom>
        </p:spPr>
      </p:pic>
      <p:sp>
        <p:nvSpPr>
          <p:cNvPr id="7" name="四角形: 角を丸くする 6">
            <a:extLst>
              <a:ext uri="{FF2B5EF4-FFF2-40B4-BE49-F238E27FC236}">
                <a16:creationId xmlns:a16="http://schemas.microsoft.com/office/drawing/2014/main" id="{C37B538E-55C6-41CE-805D-D41D96C1B9B6}"/>
              </a:ext>
            </a:extLst>
          </p:cNvPr>
          <p:cNvSpPr/>
          <p:nvPr/>
        </p:nvSpPr>
        <p:spPr>
          <a:xfrm>
            <a:off x="9526" y="10688"/>
            <a:ext cx="6858000" cy="1625136"/>
          </a:xfrm>
          <a:prstGeom prst="roundRect">
            <a:avLst/>
          </a:prstGeom>
          <a:solidFill>
            <a:srgbClr val="92D050"/>
          </a:solidFill>
          <a:ln w="381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4539CFB5-57A0-466A-8843-D11A5C7E2312}"/>
              </a:ext>
            </a:extLst>
          </p:cNvPr>
          <p:cNvSpPr>
            <a:spLocks noGrp="1"/>
          </p:cNvSpPr>
          <p:nvPr>
            <p:ph type="title"/>
          </p:nvPr>
        </p:nvSpPr>
        <p:spPr>
          <a:xfrm>
            <a:off x="199916" y="-11118"/>
            <a:ext cx="6867526" cy="1646942"/>
          </a:xfrm>
        </p:spPr>
        <p:txBody>
          <a:bodyPr>
            <a:normAutofit/>
          </a:bodyPr>
          <a:lstStyle/>
          <a:p>
            <a:pPr>
              <a:lnSpc>
                <a:spcPct val="100000"/>
              </a:lnSpc>
            </a:pPr>
            <a:r>
              <a:rPr kumimoji="1" lang="ja-JP" altLang="en-US" sz="3600" dirty="0">
                <a:solidFill>
                  <a:srgbClr val="002060"/>
                </a:solidFill>
                <a:latin typeface="HG創英角ｺﾞｼｯｸUB" panose="020B0909000000000000" pitchFamily="49" charset="-128"/>
                <a:ea typeface="HG創英角ｺﾞｼｯｸUB" panose="020B0909000000000000" pitchFamily="49" charset="-128"/>
              </a:rPr>
              <a:t>能登農林水産業ボランティア</a:t>
            </a:r>
            <a:r>
              <a:rPr kumimoji="1" lang="ja-JP" altLang="en-US" sz="2400" dirty="0">
                <a:solidFill>
                  <a:srgbClr val="002060"/>
                </a:solidFill>
                <a:latin typeface="HG創英角ｺﾞｼｯｸUB" panose="020B0909000000000000" pitchFamily="49" charset="-128"/>
                <a:ea typeface="HG創英角ｺﾞｼｯｸUB" panose="020B0909000000000000" pitchFamily="49" charset="-128"/>
              </a:rPr>
              <a:t>が</a:t>
            </a:r>
            <a:r>
              <a:rPr kumimoji="1" lang="en-US" altLang="ja-JP" sz="2400" dirty="0">
                <a:solidFill>
                  <a:srgbClr val="002060"/>
                </a:solidFill>
                <a:latin typeface="HG創英角ｺﾞｼｯｸUB" panose="020B0909000000000000" pitchFamily="49" charset="-128"/>
                <a:ea typeface="HG創英角ｺﾞｼｯｸUB" panose="020B0909000000000000" pitchFamily="49" charset="-128"/>
              </a:rPr>
              <a:t/>
            </a:r>
            <a:br>
              <a:rPr kumimoji="1" lang="en-US" altLang="ja-JP" sz="2400" dirty="0">
                <a:solidFill>
                  <a:srgbClr val="002060"/>
                </a:solidFill>
                <a:latin typeface="HG創英角ｺﾞｼｯｸUB" panose="020B0909000000000000" pitchFamily="49" charset="-128"/>
                <a:ea typeface="HG創英角ｺﾞｼｯｸUB" panose="020B0909000000000000" pitchFamily="49" charset="-128"/>
              </a:rPr>
            </a:br>
            <a:r>
              <a:rPr kumimoji="1" lang="ja-JP" altLang="en-US" sz="2400" dirty="0">
                <a:solidFill>
                  <a:srgbClr val="002060"/>
                </a:solidFill>
                <a:latin typeface="HG創英角ｺﾞｼｯｸUB" panose="020B0909000000000000" pitchFamily="49" charset="-128"/>
                <a:ea typeface="HG創英角ｺﾞｼｯｸUB" panose="020B0909000000000000" pitchFamily="49" charset="-128"/>
              </a:rPr>
              <a:t>農地等の</a:t>
            </a:r>
            <a:r>
              <a:rPr kumimoji="1" lang="ja-JP" altLang="en-US" sz="3600" dirty="0">
                <a:solidFill>
                  <a:schemeClr val="bg1"/>
                </a:solidFill>
                <a:latin typeface="HG創英角ｺﾞｼｯｸUB" panose="020B0909000000000000" pitchFamily="49" charset="-128"/>
                <a:ea typeface="HG創英角ｺﾞｼｯｸUB" panose="020B0909000000000000" pitchFamily="49" charset="-128"/>
              </a:rPr>
              <a:t>復旧作業、簡単な農作業　</a:t>
            </a:r>
            <a:r>
              <a:rPr kumimoji="1" lang="en-US" altLang="ja-JP" sz="3600" dirty="0">
                <a:solidFill>
                  <a:schemeClr val="bg1"/>
                </a:solidFill>
                <a:latin typeface="HG創英角ｺﾞｼｯｸUB" panose="020B0909000000000000" pitchFamily="49" charset="-128"/>
                <a:ea typeface="HG創英角ｺﾞｼｯｸUB" panose="020B0909000000000000" pitchFamily="49" charset="-128"/>
              </a:rPr>
              <a:t/>
            </a:r>
            <a:br>
              <a:rPr kumimoji="1" lang="en-US" altLang="ja-JP" sz="3600" dirty="0">
                <a:solidFill>
                  <a:schemeClr val="bg1"/>
                </a:solidFill>
                <a:latin typeface="HG創英角ｺﾞｼｯｸUB" panose="020B0909000000000000" pitchFamily="49" charset="-128"/>
                <a:ea typeface="HG創英角ｺﾞｼｯｸUB" panose="020B0909000000000000" pitchFamily="49" charset="-128"/>
              </a:rPr>
            </a:br>
            <a:r>
              <a:rPr kumimoji="1" lang="ja-JP" altLang="en-US" sz="2400" dirty="0">
                <a:solidFill>
                  <a:srgbClr val="002060"/>
                </a:solidFill>
                <a:latin typeface="HG創英角ｺﾞｼｯｸUB" panose="020B0909000000000000" pitchFamily="49" charset="-128"/>
                <a:ea typeface="HG創英角ｺﾞｼｯｸUB" panose="020B0909000000000000" pitchFamily="49" charset="-128"/>
              </a:rPr>
              <a:t>などのお手伝いに伺います。</a:t>
            </a:r>
            <a:endParaRPr kumimoji="1" lang="ja-JP" altLang="en-US" sz="2800" dirty="0">
              <a:solidFill>
                <a:srgbClr val="002060"/>
              </a:solidFill>
              <a:latin typeface="HG創英角ｺﾞｼｯｸUB" panose="020B0909000000000000" pitchFamily="49" charset="-128"/>
              <a:ea typeface="HG創英角ｺﾞｼｯｸUB" panose="020B0909000000000000" pitchFamily="49" charset="-128"/>
            </a:endParaRPr>
          </a:p>
        </p:txBody>
      </p:sp>
      <p:sp>
        <p:nvSpPr>
          <p:cNvPr id="4" name="テキスト ボックス 3">
            <a:extLst>
              <a:ext uri="{FF2B5EF4-FFF2-40B4-BE49-F238E27FC236}">
                <a16:creationId xmlns:a16="http://schemas.microsoft.com/office/drawing/2014/main" id="{F675EF83-0230-4028-9AA5-B6E719A2ED78}"/>
              </a:ext>
            </a:extLst>
          </p:cNvPr>
          <p:cNvSpPr txBox="1"/>
          <p:nvPr/>
        </p:nvSpPr>
        <p:spPr>
          <a:xfrm>
            <a:off x="166218" y="1997051"/>
            <a:ext cx="6661150" cy="800219"/>
          </a:xfrm>
          <a:prstGeom prst="rect">
            <a:avLst/>
          </a:prstGeom>
          <a:noFill/>
        </p:spPr>
        <p:txBody>
          <a:bodyPr wrap="square" rtlCol="0">
            <a:spAutoFit/>
          </a:bodyPr>
          <a:lstStyle/>
          <a:p>
            <a:r>
              <a:rPr kumimoji="1" lang="ja-JP" altLang="en-US" b="1" dirty="0">
                <a:latin typeface="HG創英角ｺﾞｼｯｸUB" panose="020B0909000000000000" pitchFamily="49" charset="-128"/>
                <a:ea typeface="HG創英角ｺﾞｼｯｸUB" panose="020B0909000000000000" pitchFamily="49" charset="-128"/>
              </a:rPr>
              <a:t>ボランティアができるお手伝い</a:t>
            </a:r>
            <a:endParaRPr kumimoji="1" lang="en-US" altLang="ja-JP" b="1" dirty="0">
              <a:latin typeface="HG創英角ｺﾞｼｯｸUB" panose="020B0909000000000000" pitchFamily="49" charset="-128"/>
              <a:ea typeface="HG創英角ｺﾞｼｯｸUB" panose="020B0909000000000000" pitchFamily="49" charset="-128"/>
            </a:endParaRPr>
          </a:p>
          <a:p>
            <a:r>
              <a:rPr kumimoji="1" lang="ja-JP" altLang="en-US" sz="1400" dirty="0">
                <a:latin typeface="HG丸ｺﾞｼｯｸM-PRO" panose="020F0600000000000000" pitchFamily="50" charset="-128"/>
                <a:ea typeface="HG丸ｺﾞｼｯｸM-PRO" panose="020F0600000000000000" pitchFamily="50" charset="-128"/>
              </a:rPr>
              <a:t>例：○農道等の簡易な補修　　　○シイタケの植菌</a:t>
            </a:r>
            <a:endParaRPr kumimoji="1" lang="en-US" altLang="ja-JP" sz="1400" dirty="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　　○選定枝の片付け　　　　　○草刈り、泥上げ、苗箱運び　など</a:t>
            </a:r>
          </a:p>
        </p:txBody>
      </p:sp>
      <p:sp>
        <p:nvSpPr>
          <p:cNvPr id="11" name="テキスト ボックス 10">
            <a:extLst>
              <a:ext uri="{FF2B5EF4-FFF2-40B4-BE49-F238E27FC236}">
                <a16:creationId xmlns:a16="http://schemas.microsoft.com/office/drawing/2014/main" id="{69EB6DD8-5986-4AF3-8EBF-08002D69EA56}"/>
              </a:ext>
            </a:extLst>
          </p:cNvPr>
          <p:cNvSpPr txBox="1"/>
          <p:nvPr/>
        </p:nvSpPr>
        <p:spPr>
          <a:xfrm>
            <a:off x="56236" y="5083784"/>
            <a:ext cx="6771131" cy="2554545"/>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sz="1400" dirty="0">
                <a:latin typeface="HG丸ｺﾞｼｯｸM-PRO" panose="020F0600000000000000" pitchFamily="50" charset="-128"/>
                <a:ea typeface="HG丸ｺﾞｼｯｸM-PRO" panose="020F0600000000000000" pitchFamily="50" charset="-128"/>
              </a:rPr>
              <a:t>ご依頼をいただいた後、ボランティアによる活動が可能かどうか県担当者が確認に伺います。</a:t>
            </a:r>
            <a:endParaRPr kumimoji="1" lang="en-US" altLang="ja-JP" sz="1400" dirty="0">
              <a:latin typeface="HG丸ｺﾞｼｯｸM-PRO" panose="020F0600000000000000" pitchFamily="50" charset="-128"/>
              <a:ea typeface="HG丸ｺﾞｼｯｸM-PRO" panose="020F0600000000000000" pitchFamily="50" charset="-128"/>
            </a:endParaRPr>
          </a:p>
          <a:p>
            <a:pPr marL="285750" indent="-285750">
              <a:buFont typeface="Wingdings" panose="05000000000000000000" pitchFamily="2" charset="2"/>
              <a:buChar char="u"/>
            </a:pPr>
            <a:endParaRPr kumimoji="1" lang="en-US" altLang="ja-JP" sz="500" dirty="0">
              <a:latin typeface="HG丸ｺﾞｼｯｸM-PRO" panose="020F0600000000000000" pitchFamily="50" charset="-128"/>
              <a:ea typeface="HG丸ｺﾞｼｯｸM-PRO" panose="020F0600000000000000" pitchFamily="50" charset="-128"/>
            </a:endParaRPr>
          </a:p>
          <a:p>
            <a:pPr marL="285750" indent="-285750">
              <a:buFont typeface="Wingdings" panose="05000000000000000000" pitchFamily="2" charset="2"/>
              <a:buChar char="u"/>
            </a:pPr>
            <a:r>
              <a:rPr kumimoji="1" lang="ja-JP" altLang="en-US" sz="1400" dirty="0">
                <a:latin typeface="HG丸ｺﾞｼｯｸM-PRO" panose="020F0600000000000000" pitchFamily="50" charset="-128"/>
                <a:ea typeface="HG丸ｺﾞｼｯｸM-PRO" panose="020F0600000000000000" pitchFamily="50" charset="-128"/>
              </a:rPr>
              <a:t>ボランティアの</a:t>
            </a:r>
            <a:r>
              <a:rPr kumimoji="1" lang="ja-JP" altLang="en-US" sz="1400" u="sng" dirty="0">
                <a:latin typeface="HG丸ｺﾞｼｯｸM-PRO" panose="020F0600000000000000" pitchFamily="50" charset="-128"/>
                <a:ea typeface="HG丸ｺﾞｼｯｸM-PRO" panose="020F0600000000000000" pitchFamily="50" charset="-128"/>
              </a:rPr>
              <a:t>作業に関する指導者、使用する車両や道具は、依頼者が準備してください。</a:t>
            </a:r>
            <a:r>
              <a:rPr kumimoji="1" lang="ja-JP" altLang="en-US" sz="1400" dirty="0">
                <a:latin typeface="HG丸ｺﾞｼｯｸM-PRO" panose="020F0600000000000000" pitchFamily="50" charset="-128"/>
                <a:ea typeface="HG丸ｺﾞｼｯｸM-PRO" panose="020F0600000000000000" pitchFamily="50" charset="-128"/>
              </a:rPr>
              <a:t>（道路補修に使用する砂利、作業に使用するスコップなど）</a:t>
            </a:r>
            <a:endParaRPr kumimoji="1" lang="en-US" altLang="ja-JP" sz="1400" dirty="0">
              <a:latin typeface="HG丸ｺﾞｼｯｸM-PRO" panose="020F0600000000000000" pitchFamily="50" charset="-128"/>
              <a:ea typeface="HG丸ｺﾞｼｯｸM-PRO" panose="020F0600000000000000" pitchFamily="50" charset="-128"/>
            </a:endParaRPr>
          </a:p>
          <a:p>
            <a:pPr marL="285750" indent="-285750">
              <a:buFont typeface="Wingdings" panose="05000000000000000000" pitchFamily="2" charset="2"/>
              <a:buChar char="u"/>
            </a:pPr>
            <a:endParaRPr kumimoji="1" lang="en-US" altLang="ja-JP" sz="500" dirty="0">
              <a:latin typeface="HG丸ｺﾞｼｯｸM-PRO" panose="020F0600000000000000" pitchFamily="50" charset="-128"/>
              <a:ea typeface="HG丸ｺﾞｼｯｸM-PRO" panose="020F0600000000000000" pitchFamily="50" charset="-128"/>
            </a:endParaRPr>
          </a:p>
          <a:p>
            <a:pPr marL="285750" indent="-285750">
              <a:buFont typeface="Wingdings" panose="05000000000000000000" pitchFamily="2" charset="2"/>
              <a:buChar char="u"/>
            </a:pPr>
            <a:r>
              <a:rPr kumimoji="1" lang="ja-JP" altLang="en-US" sz="1400" dirty="0">
                <a:latin typeface="HG丸ｺﾞｼｯｸM-PRO" panose="020F0600000000000000" pitchFamily="50" charset="-128"/>
                <a:ea typeface="HG丸ｺﾞｼｯｸM-PRO" panose="020F0600000000000000" pitchFamily="50" charset="-128"/>
              </a:rPr>
              <a:t>危険を伴う作業、専門技術が必要な作業などはご要望にお応えできない場合もあります。</a:t>
            </a:r>
            <a:endParaRPr kumimoji="1" lang="en-US" altLang="ja-JP" sz="1400" dirty="0">
              <a:latin typeface="HG丸ｺﾞｼｯｸM-PRO" panose="020F0600000000000000" pitchFamily="50" charset="-128"/>
              <a:ea typeface="HG丸ｺﾞｼｯｸM-PRO" panose="020F0600000000000000" pitchFamily="50" charset="-128"/>
            </a:endParaRPr>
          </a:p>
          <a:p>
            <a:pPr marL="285750" indent="-285750">
              <a:buFont typeface="Wingdings" panose="05000000000000000000" pitchFamily="2" charset="2"/>
              <a:buChar char="u"/>
            </a:pPr>
            <a:endParaRPr kumimoji="1" lang="en-US" altLang="ja-JP" sz="500" dirty="0">
              <a:latin typeface="HG丸ｺﾞｼｯｸM-PRO" panose="020F0600000000000000" pitchFamily="50" charset="-128"/>
              <a:ea typeface="HG丸ｺﾞｼｯｸM-PRO" panose="020F0600000000000000" pitchFamily="50" charset="-128"/>
            </a:endParaRPr>
          </a:p>
          <a:p>
            <a:pPr marL="285750" indent="-285750">
              <a:buFont typeface="Wingdings" panose="05000000000000000000" pitchFamily="2" charset="2"/>
              <a:buChar char="u"/>
            </a:pPr>
            <a:r>
              <a:rPr kumimoji="1" lang="ja-JP" altLang="en-US" sz="1400" dirty="0">
                <a:latin typeface="HG丸ｺﾞｼｯｸM-PRO" panose="020F0600000000000000" pitchFamily="50" charset="-128"/>
                <a:ea typeface="HG丸ｺﾞｼｯｸM-PRO" panose="020F0600000000000000" pitchFamily="50" charset="-128"/>
              </a:rPr>
              <a:t>ボランティアは無償で活動します。ご利用は無料で、食事やお茶などをご用意いただく必要はありません。</a:t>
            </a:r>
            <a:endParaRPr kumimoji="1" lang="en-US" altLang="ja-JP" sz="1400" dirty="0">
              <a:latin typeface="HG丸ｺﾞｼｯｸM-PRO" panose="020F0600000000000000" pitchFamily="50" charset="-128"/>
              <a:ea typeface="HG丸ｺﾞｼｯｸM-PRO" panose="020F0600000000000000" pitchFamily="50" charset="-128"/>
            </a:endParaRPr>
          </a:p>
          <a:p>
            <a:r>
              <a:rPr kumimoji="1" lang="ja-JP" altLang="en-US" sz="500" dirty="0">
                <a:latin typeface="HG丸ｺﾞｼｯｸM-PRO" panose="020F0600000000000000" pitchFamily="50" charset="-128"/>
                <a:ea typeface="HG丸ｺﾞｼｯｸM-PRO" panose="020F0600000000000000" pitchFamily="50" charset="-128"/>
              </a:rPr>
              <a:t>　</a:t>
            </a:r>
            <a:endParaRPr kumimoji="1" lang="en-US" altLang="ja-JP" sz="500" dirty="0">
              <a:latin typeface="HG丸ｺﾞｼｯｸM-PRO" panose="020F0600000000000000" pitchFamily="50" charset="-128"/>
              <a:ea typeface="HG丸ｺﾞｼｯｸM-PRO" panose="020F0600000000000000" pitchFamily="50" charset="-128"/>
            </a:endParaRPr>
          </a:p>
          <a:p>
            <a:pPr marL="285750" indent="-285750">
              <a:buFont typeface="Wingdings" panose="05000000000000000000" pitchFamily="2" charset="2"/>
              <a:buChar char="u"/>
            </a:pPr>
            <a:r>
              <a:rPr kumimoji="1" lang="ja-JP" altLang="en-US" sz="1400" dirty="0">
                <a:latin typeface="HG丸ｺﾞｼｯｸM-PRO" panose="020F0600000000000000" pitchFamily="50" charset="-128"/>
                <a:ea typeface="HG丸ｺﾞｼｯｸM-PRO" panose="020F0600000000000000" pitchFamily="50" charset="-128"/>
              </a:rPr>
              <a:t>ボランティアが自家用車で作業場所に向かう、現地集合での派遣を基本としますが、１か所あたり１０人程度の大人数の場合、バスによる派遣も可能です。</a:t>
            </a:r>
            <a:endParaRPr kumimoji="1" lang="en-US" altLang="ja-JP" sz="1400" dirty="0">
              <a:latin typeface="HG丸ｺﾞｼｯｸM-PRO" panose="020F0600000000000000" pitchFamily="50" charset="-128"/>
              <a:ea typeface="HG丸ｺﾞｼｯｸM-PRO" panose="020F0600000000000000" pitchFamily="50" charset="-128"/>
            </a:endParaRPr>
          </a:p>
        </p:txBody>
      </p:sp>
      <p:sp>
        <p:nvSpPr>
          <p:cNvPr id="10" name="テキスト ボックス 9">
            <a:extLst>
              <a:ext uri="{FF2B5EF4-FFF2-40B4-BE49-F238E27FC236}">
                <a16:creationId xmlns:a16="http://schemas.microsoft.com/office/drawing/2014/main" id="{34E1D0F6-7234-488D-A42E-831171E0A6AD}"/>
              </a:ext>
            </a:extLst>
          </p:cNvPr>
          <p:cNvSpPr txBox="1"/>
          <p:nvPr/>
        </p:nvSpPr>
        <p:spPr>
          <a:xfrm>
            <a:off x="107480" y="2900188"/>
            <a:ext cx="6719888" cy="2015936"/>
          </a:xfrm>
          <a:prstGeom prst="rect">
            <a:avLst/>
          </a:prstGeom>
          <a:noFill/>
          <a:ln w="76200">
            <a:solidFill>
              <a:srgbClr val="00B0F0"/>
            </a:solidFill>
            <a:prstDash val="sysDash"/>
          </a:ln>
        </p:spPr>
        <p:txBody>
          <a:bodyPr wrap="square" rtlCol="0">
            <a:spAutoFit/>
          </a:bodyPr>
          <a:lstStyle/>
          <a:p>
            <a:pPr>
              <a:lnSpc>
                <a:spcPct val="150000"/>
              </a:lnSpc>
            </a:pPr>
            <a:r>
              <a:rPr kumimoji="1" lang="ja-JP" altLang="en-US" dirty="0">
                <a:latin typeface="HG創英角ｺﾞｼｯｸUB" panose="020B0909000000000000" pitchFamily="49" charset="-128"/>
                <a:ea typeface="HG創英角ｺﾞｼｯｸUB" panose="020B0909000000000000" pitchFamily="49" charset="-128"/>
              </a:rPr>
              <a:t>依頼方法</a:t>
            </a:r>
            <a:r>
              <a:rPr kumimoji="1" lang="ja-JP" altLang="en-US" sz="1600" dirty="0">
                <a:latin typeface="HG丸ｺﾞｼｯｸM-PRO" panose="020F0600000000000000" pitchFamily="50" charset="-128"/>
                <a:ea typeface="HG丸ｺﾞｼｯｸM-PRO" panose="020F0600000000000000" pitchFamily="50" charset="-128"/>
              </a:rPr>
              <a:t>　石川県里山振興室　農林水産業ボランティア窓口</a:t>
            </a:r>
            <a:endParaRPr kumimoji="1" lang="en-US" altLang="ja-JP" sz="1600" dirty="0">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1400" dirty="0">
                <a:latin typeface="HG創英角ｺﾞｼｯｸUB" panose="020B0909000000000000" pitchFamily="49" charset="-128"/>
                <a:ea typeface="HG創英角ｺﾞｼｯｸUB" panose="020B0909000000000000" pitchFamily="49" charset="-128"/>
              </a:rPr>
              <a:t>○石川県 電子申請システムから依頼</a:t>
            </a:r>
            <a:endParaRPr kumimoji="1" lang="en-US" altLang="ja-JP" sz="1400" dirty="0">
              <a:latin typeface="HG創英角ｺﾞｼｯｸUB" panose="020B0909000000000000" pitchFamily="49" charset="-128"/>
              <a:ea typeface="HG創英角ｺﾞｼｯｸUB" panose="020B0909000000000000" pitchFamily="49" charset="-128"/>
            </a:endParaRPr>
          </a:p>
          <a:p>
            <a:pPr>
              <a:lnSpc>
                <a:spcPct val="150000"/>
              </a:lnSpc>
            </a:pPr>
            <a:endParaRPr kumimoji="1" lang="en-US" altLang="ja-JP" sz="200" dirty="0">
              <a:latin typeface="HG創英角ｺﾞｼｯｸUB" panose="020B0909000000000000" pitchFamily="49" charset="-128"/>
              <a:ea typeface="HG創英角ｺﾞｼｯｸUB" panose="020B0909000000000000" pitchFamily="49" charset="-128"/>
            </a:endParaRPr>
          </a:p>
          <a:p>
            <a:pPr lvl="2"/>
            <a:r>
              <a:rPr kumimoji="1" lang="ja-JP" altLang="en-US" sz="1200" dirty="0">
                <a:latin typeface="HG丸ｺﾞｼｯｸM-PRO" panose="020F0600000000000000" pitchFamily="50" charset="-128"/>
                <a:ea typeface="HG丸ｺﾞｼｯｸM-PRO" panose="020F0600000000000000" pitchFamily="50" charset="-128"/>
              </a:rPr>
              <a:t>右の</a:t>
            </a:r>
            <a:r>
              <a:rPr kumimoji="1" lang="en-US" altLang="ja-JP" sz="1200" dirty="0">
                <a:latin typeface="HG丸ｺﾞｼｯｸM-PRO" panose="020F0600000000000000" pitchFamily="50" charset="-128"/>
                <a:ea typeface="HG丸ｺﾞｼｯｸM-PRO" panose="020F0600000000000000" pitchFamily="50" charset="-128"/>
              </a:rPr>
              <a:t>QR</a:t>
            </a:r>
            <a:r>
              <a:rPr kumimoji="1" lang="ja-JP" altLang="en-US" sz="1200" dirty="0">
                <a:latin typeface="HG丸ｺﾞｼｯｸM-PRO" panose="020F0600000000000000" pitchFamily="50" charset="-128"/>
                <a:ea typeface="HG丸ｺﾞｼｯｸM-PRO" panose="020F0600000000000000" pitchFamily="50" charset="-128"/>
              </a:rPr>
              <a:t>コードからお申し込みください。</a:t>
            </a:r>
            <a:endParaRPr kumimoji="1" lang="en-US" altLang="ja-JP" sz="1200" dirty="0">
              <a:latin typeface="HG丸ｺﾞｼｯｸM-PRO" panose="020F0600000000000000" pitchFamily="50" charset="-128"/>
              <a:ea typeface="HG丸ｺﾞｼｯｸM-PRO" panose="020F0600000000000000" pitchFamily="50" charset="-128"/>
            </a:endParaRPr>
          </a:p>
          <a:p>
            <a:pPr lvl="2"/>
            <a:endParaRPr kumimoji="1" lang="en-US" altLang="ja-JP" sz="1200" dirty="0">
              <a:latin typeface="HG丸ｺﾞｼｯｸM-PRO" panose="020F0600000000000000" pitchFamily="50" charset="-128"/>
              <a:ea typeface="HG丸ｺﾞｼｯｸM-PRO" panose="020F0600000000000000" pitchFamily="50" charset="-128"/>
            </a:endParaRPr>
          </a:p>
          <a:p>
            <a:endParaRPr kumimoji="1" lang="en-US" altLang="ja-JP" sz="400" dirty="0">
              <a:latin typeface="HG丸ｺﾞｼｯｸM-PRO" panose="020F0600000000000000" pitchFamily="50" charset="-128"/>
              <a:ea typeface="HG丸ｺﾞｼｯｸM-PRO" panose="020F0600000000000000" pitchFamily="50" charset="-128"/>
            </a:endParaRPr>
          </a:p>
          <a:p>
            <a:r>
              <a:rPr kumimoji="1" lang="ja-JP" altLang="en-US" sz="1400" dirty="0">
                <a:latin typeface="HG創英角ｺﾞｼｯｸUB" panose="020B0909000000000000" pitchFamily="49" charset="-128"/>
                <a:ea typeface="HG創英角ｺﾞｼｯｸUB" panose="020B0909000000000000" pitchFamily="49" charset="-128"/>
              </a:rPr>
              <a:t>○「農林水産業ボランティア派遣依頼申請書」を提出</a:t>
            </a:r>
            <a:endParaRPr kumimoji="1" lang="en-US" altLang="ja-JP" sz="1400" dirty="0">
              <a:latin typeface="HG創英角ｺﾞｼｯｸUB" panose="020B0909000000000000" pitchFamily="49" charset="-128"/>
              <a:ea typeface="HG創英角ｺﾞｼｯｸUB" panose="020B0909000000000000" pitchFamily="49" charset="-128"/>
            </a:endParaRPr>
          </a:p>
          <a:p>
            <a:endParaRPr kumimoji="1" lang="en-US" altLang="ja-JP" sz="200" dirty="0">
              <a:latin typeface="HG創英角ｺﾞｼｯｸUB" panose="020B0909000000000000" pitchFamily="49" charset="-128"/>
              <a:ea typeface="HG創英角ｺﾞｼｯｸUB" panose="020B0909000000000000" pitchFamily="49" charset="-128"/>
            </a:endParaRPr>
          </a:p>
          <a:p>
            <a:r>
              <a:rPr kumimoji="1" lang="ja-JP" altLang="en-US" sz="1400" dirty="0">
                <a:latin typeface="HG丸ｺﾞｼｯｸM-PRO" panose="020F0600000000000000" pitchFamily="50" charset="-128"/>
                <a:ea typeface="HG丸ｺﾞｼｯｸM-PRO" panose="020F0600000000000000" pitchFamily="50" charset="-128"/>
              </a:rPr>
              <a:t> メール　</a:t>
            </a:r>
            <a:r>
              <a:rPr kumimoji="1" lang="en-US" altLang="ja-JP" sz="1400" dirty="0">
                <a:latin typeface="HG丸ｺﾞｼｯｸM-PRO" panose="020F0600000000000000" pitchFamily="50" charset="-128"/>
                <a:ea typeface="HG丸ｺﾞｼｯｸM-PRO" panose="020F0600000000000000" pitchFamily="50" charset="-128"/>
                <a:hlinkClick r:id="rId4"/>
              </a:rPr>
              <a:t>satoyama@pref.ishikawa.lg.jp</a:t>
            </a:r>
            <a:endParaRPr kumimoji="1" lang="en-US" altLang="ja-JP" sz="1400" dirty="0">
              <a:latin typeface="HG丸ｺﾞｼｯｸM-PRO" panose="020F0600000000000000" pitchFamily="50" charset="-128"/>
              <a:ea typeface="HG丸ｺﾞｼｯｸM-PRO" panose="020F0600000000000000" pitchFamily="50" charset="-128"/>
            </a:endParaRPr>
          </a:p>
          <a:p>
            <a:endParaRPr kumimoji="1" lang="en-US" altLang="ja-JP" sz="200" dirty="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 ＦＡＸ</a:t>
            </a:r>
            <a:r>
              <a:rPr kumimoji="1" lang="ja-JP" altLang="en-US" sz="1200" dirty="0">
                <a:latin typeface="HG丸ｺﾞｼｯｸM-PRO" panose="020F0600000000000000" pitchFamily="50" charset="-128"/>
                <a:ea typeface="HG丸ｺﾞｼｯｸM-PRO" panose="020F0600000000000000" pitchFamily="50" charset="-128"/>
              </a:rPr>
              <a:t>　</a:t>
            </a:r>
            <a:r>
              <a:rPr kumimoji="1" lang="ja-JP" altLang="en-US" sz="1400" dirty="0">
                <a:latin typeface="HG丸ｺﾞｼｯｸM-PRO" panose="020F0600000000000000" pitchFamily="50" charset="-128"/>
                <a:ea typeface="HG丸ｺﾞｼｯｸM-PRO" panose="020F0600000000000000" pitchFamily="50" charset="-128"/>
              </a:rPr>
              <a:t>０７６－２２５－１６１８</a:t>
            </a:r>
            <a:endParaRPr kumimoji="1" lang="en-US" altLang="ja-JP" sz="200" dirty="0">
              <a:latin typeface="HG丸ｺﾞｼｯｸM-PRO" panose="020F0600000000000000" pitchFamily="50" charset="-128"/>
              <a:ea typeface="HG丸ｺﾞｼｯｸM-PRO" panose="020F0600000000000000" pitchFamily="50" charset="-128"/>
            </a:endParaRPr>
          </a:p>
        </p:txBody>
      </p:sp>
      <p:sp>
        <p:nvSpPr>
          <p:cNvPr id="26" name="正方形/長方形 25">
            <a:extLst>
              <a:ext uri="{FF2B5EF4-FFF2-40B4-BE49-F238E27FC236}">
                <a16:creationId xmlns:a16="http://schemas.microsoft.com/office/drawing/2014/main" id="{99C9848A-E8DD-4204-B5CD-B01CE861D9FF}"/>
              </a:ext>
            </a:extLst>
          </p:cNvPr>
          <p:cNvSpPr/>
          <p:nvPr/>
        </p:nvSpPr>
        <p:spPr>
          <a:xfrm>
            <a:off x="228814" y="4657483"/>
            <a:ext cx="585085" cy="20962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B30B55D2-D1B2-48E9-AE7A-F4FAC875672F}"/>
              </a:ext>
            </a:extLst>
          </p:cNvPr>
          <p:cNvSpPr/>
          <p:nvPr/>
        </p:nvSpPr>
        <p:spPr>
          <a:xfrm>
            <a:off x="228815" y="4430465"/>
            <a:ext cx="585085" cy="20817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FE60D9C6-6E5B-4D0F-BC2E-56511B7ADE45}"/>
              </a:ext>
            </a:extLst>
          </p:cNvPr>
          <p:cNvSpPr txBox="1"/>
          <p:nvPr/>
        </p:nvSpPr>
        <p:spPr>
          <a:xfrm>
            <a:off x="35585" y="8999519"/>
            <a:ext cx="6805881" cy="846386"/>
          </a:xfrm>
          <a:prstGeom prst="rect">
            <a:avLst/>
          </a:prstGeom>
          <a:noFill/>
          <a:ln w="12700">
            <a:solidFill>
              <a:schemeClr val="tx1"/>
            </a:solidFill>
            <a:prstDash val="solid"/>
          </a:ln>
        </p:spPr>
        <p:txBody>
          <a:bodyPr wrap="square" lIns="72000" rIns="72000" rtlCol="0">
            <a:spAutoFit/>
          </a:bodyPr>
          <a:lstStyle/>
          <a:p>
            <a:pPr>
              <a:lnSpc>
                <a:spcPct val="150000"/>
              </a:lnSpc>
            </a:pPr>
            <a:r>
              <a:rPr kumimoji="1" lang="en-US" altLang="ja-JP" sz="1400" dirty="0">
                <a:latin typeface="HG創英角ｺﾞｼｯｸUB" panose="020B0909000000000000" pitchFamily="49" charset="-128"/>
                <a:ea typeface="HG創英角ｺﾞｼｯｸUB" panose="020B0909000000000000" pitchFamily="49" charset="-128"/>
              </a:rPr>
              <a:t>【</a:t>
            </a:r>
            <a:r>
              <a:rPr kumimoji="1" lang="ja-JP" altLang="en-US" sz="1400" dirty="0">
                <a:latin typeface="HG創英角ｺﾞｼｯｸUB" panose="020B0909000000000000" pitchFamily="49" charset="-128"/>
                <a:ea typeface="HG創英角ｺﾞｼｯｸUB" panose="020B0909000000000000" pitchFamily="49" charset="-128"/>
              </a:rPr>
              <a:t>お問い合わせ先</a:t>
            </a:r>
            <a:r>
              <a:rPr kumimoji="1" lang="en-US" altLang="ja-JP" sz="1400" dirty="0">
                <a:latin typeface="HG創英角ｺﾞｼｯｸUB" panose="020B0909000000000000" pitchFamily="49" charset="-128"/>
                <a:ea typeface="HG創英角ｺﾞｼｯｸUB" panose="020B0909000000000000" pitchFamily="49" charset="-128"/>
              </a:rPr>
              <a:t>】</a:t>
            </a:r>
            <a:r>
              <a:rPr kumimoji="1" lang="ja-JP" altLang="en-US" sz="1400" dirty="0">
                <a:latin typeface="HG創英角ｺﾞｼｯｸUB" panose="020B0909000000000000" pitchFamily="49" charset="-128"/>
                <a:ea typeface="HG創英角ｺﾞｼｯｸUB" panose="020B0909000000000000" pitchFamily="49" charset="-128"/>
              </a:rPr>
              <a:t>　</a:t>
            </a:r>
            <a:r>
              <a:rPr kumimoji="1" lang="ja-JP" altLang="en-US" sz="1400" dirty="0">
                <a:latin typeface="HG丸ｺﾞｼｯｸM-PRO" panose="020F0600000000000000" pitchFamily="50" charset="-128"/>
                <a:ea typeface="HG丸ｺﾞｼｯｸM-PRO" panose="020F0600000000000000" pitchFamily="50" charset="-128"/>
              </a:rPr>
              <a:t>石川県里山振興室　農林水産業ボランティア窓口</a:t>
            </a:r>
            <a:endParaRPr kumimoji="1" lang="en-US" altLang="ja-JP" sz="1400" dirty="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ＴＥＬ　０７６－２２５－１６３１（平日</a:t>
            </a:r>
            <a:r>
              <a:rPr kumimoji="1" lang="en-US" altLang="ja-JP" sz="1400" dirty="0">
                <a:latin typeface="HG丸ｺﾞｼｯｸM-PRO" panose="020F0600000000000000" pitchFamily="50" charset="-128"/>
                <a:ea typeface="HG丸ｺﾞｼｯｸM-PRO" panose="020F0600000000000000" pitchFamily="50" charset="-128"/>
              </a:rPr>
              <a:t>9</a:t>
            </a:r>
            <a:r>
              <a:rPr kumimoji="1" lang="ja-JP" altLang="en-US" sz="1400" dirty="0">
                <a:latin typeface="HG丸ｺﾞｼｯｸM-PRO" panose="020F0600000000000000" pitchFamily="50" charset="-128"/>
                <a:ea typeface="HG丸ｺﾞｼｯｸM-PRO" panose="020F0600000000000000" pitchFamily="50" charset="-128"/>
              </a:rPr>
              <a:t>：</a:t>
            </a:r>
            <a:r>
              <a:rPr kumimoji="1" lang="en-US" altLang="ja-JP" sz="1400" dirty="0">
                <a:latin typeface="HG丸ｺﾞｼｯｸM-PRO" panose="020F0600000000000000" pitchFamily="50" charset="-128"/>
                <a:ea typeface="HG丸ｺﾞｼｯｸM-PRO" panose="020F0600000000000000" pitchFamily="50" charset="-128"/>
              </a:rPr>
              <a:t>00</a:t>
            </a:r>
            <a:r>
              <a:rPr kumimoji="1" lang="ja-JP" altLang="en-US" sz="1400" dirty="0">
                <a:latin typeface="HG丸ｺﾞｼｯｸM-PRO" panose="020F0600000000000000" pitchFamily="50" charset="-128"/>
                <a:ea typeface="HG丸ｺﾞｼｯｸM-PRO" panose="020F0600000000000000" pitchFamily="50" charset="-128"/>
              </a:rPr>
              <a:t>～</a:t>
            </a:r>
            <a:r>
              <a:rPr kumimoji="1" lang="en-US" altLang="ja-JP" sz="1400" dirty="0">
                <a:latin typeface="HG丸ｺﾞｼｯｸM-PRO" panose="020F0600000000000000" pitchFamily="50" charset="-128"/>
                <a:ea typeface="HG丸ｺﾞｼｯｸM-PRO" panose="020F0600000000000000" pitchFamily="50" charset="-128"/>
              </a:rPr>
              <a:t>17</a:t>
            </a:r>
            <a:r>
              <a:rPr kumimoji="1" lang="ja-JP" altLang="en-US" sz="1400" dirty="0">
                <a:latin typeface="HG丸ｺﾞｼｯｸM-PRO" panose="020F0600000000000000" pitchFamily="50" charset="-128"/>
                <a:ea typeface="HG丸ｺﾞｼｯｸM-PRO" panose="020F0600000000000000" pitchFamily="50" charset="-128"/>
              </a:rPr>
              <a:t>：</a:t>
            </a:r>
            <a:r>
              <a:rPr kumimoji="1" lang="en-US" altLang="ja-JP" sz="1400" dirty="0">
                <a:latin typeface="HG丸ｺﾞｼｯｸM-PRO" panose="020F0600000000000000" pitchFamily="50" charset="-128"/>
                <a:ea typeface="HG丸ｺﾞｼｯｸM-PRO" panose="020F0600000000000000" pitchFamily="50" charset="-128"/>
              </a:rPr>
              <a:t>00</a:t>
            </a:r>
            <a:r>
              <a:rPr kumimoji="1" lang="ja-JP" altLang="en-US" sz="1400" dirty="0">
                <a:latin typeface="HG丸ｺﾞｼｯｸM-PRO" panose="020F0600000000000000" pitchFamily="50" charset="-128"/>
                <a:ea typeface="HG丸ｺﾞｼｯｸM-PRO" panose="020F0600000000000000" pitchFamily="50" charset="-128"/>
              </a:rPr>
              <a:t>）</a:t>
            </a:r>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土日祝除く</a:t>
            </a:r>
            <a:endParaRPr kumimoji="1" lang="en-US" altLang="ja-JP" sz="1400" dirty="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詳しくは農林総合事務所または里山振興室にお問い合わせください。</a:t>
            </a:r>
            <a:endParaRPr kumimoji="1" lang="en-US" altLang="ja-JP" sz="1400" dirty="0">
              <a:latin typeface="HG丸ｺﾞｼｯｸM-PRO" panose="020F0600000000000000" pitchFamily="50" charset="-128"/>
              <a:ea typeface="HG丸ｺﾞｼｯｸM-PRO" panose="020F0600000000000000" pitchFamily="50" charset="-128"/>
            </a:endParaRPr>
          </a:p>
        </p:txBody>
      </p:sp>
      <p:grpSp>
        <p:nvGrpSpPr>
          <p:cNvPr id="14" name="グループ化 13">
            <a:extLst>
              <a:ext uri="{FF2B5EF4-FFF2-40B4-BE49-F238E27FC236}">
                <a16:creationId xmlns:a16="http://schemas.microsoft.com/office/drawing/2014/main" id="{9AC832F5-DAC9-4D71-946D-8EDB328D2E09}"/>
              </a:ext>
            </a:extLst>
          </p:cNvPr>
          <p:cNvGrpSpPr/>
          <p:nvPr/>
        </p:nvGrpSpPr>
        <p:grpSpPr>
          <a:xfrm>
            <a:off x="178678" y="3632616"/>
            <a:ext cx="1440023" cy="307777"/>
            <a:chOff x="-799893" y="4399607"/>
            <a:chExt cx="1488513" cy="307777"/>
          </a:xfrm>
        </p:grpSpPr>
        <p:sp>
          <p:nvSpPr>
            <p:cNvPr id="28" name="正方形/長方形 27">
              <a:extLst>
                <a:ext uri="{FF2B5EF4-FFF2-40B4-BE49-F238E27FC236}">
                  <a16:creationId xmlns:a16="http://schemas.microsoft.com/office/drawing/2014/main" id="{48289B24-28EA-4E00-B7DC-2DF4CF3E323B}"/>
                </a:ext>
              </a:extLst>
            </p:cNvPr>
            <p:cNvSpPr/>
            <p:nvPr/>
          </p:nvSpPr>
          <p:spPr>
            <a:xfrm>
              <a:off x="-764353" y="4437044"/>
              <a:ext cx="846076" cy="25481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5D507A17-2C84-4C87-AFC1-DC42FF74F649}"/>
                </a:ext>
              </a:extLst>
            </p:cNvPr>
            <p:cNvSpPr txBox="1"/>
            <p:nvPr/>
          </p:nvSpPr>
          <p:spPr>
            <a:xfrm>
              <a:off x="-799893" y="4399607"/>
              <a:ext cx="1488513" cy="307777"/>
            </a:xfrm>
            <a:prstGeom prst="rect">
              <a:avLst/>
            </a:prstGeom>
            <a:no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電子申請</a:t>
              </a:r>
            </a:p>
          </p:txBody>
        </p:sp>
      </p:grpSp>
      <p:pic>
        <p:nvPicPr>
          <p:cNvPr id="6" name="図 5" descr="QR コード&#10;&#10;自動的に生成された説明">
            <a:extLst>
              <a:ext uri="{FF2B5EF4-FFF2-40B4-BE49-F238E27FC236}">
                <a16:creationId xmlns:a16="http://schemas.microsoft.com/office/drawing/2014/main" id="{3D15910A-6AB7-4761-B590-7690682D7F9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38273" y="3365504"/>
            <a:ext cx="1499972" cy="1499972"/>
          </a:xfrm>
          <a:prstGeom prst="rect">
            <a:avLst/>
          </a:prstGeom>
        </p:spPr>
      </p:pic>
      <p:sp>
        <p:nvSpPr>
          <p:cNvPr id="15" name="テキスト ボックス 14">
            <a:extLst>
              <a:ext uri="{FF2B5EF4-FFF2-40B4-BE49-F238E27FC236}">
                <a16:creationId xmlns:a16="http://schemas.microsoft.com/office/drawing/2014/main" id="{5A32511D-12B9-461A-9D92-BD0BC7737758}"/>
              </a:ext>
            </a:extLst>
          </p:cNvPr>
          <p:cNvSpPr txBox="1"/>
          <p:nvPr/>
        </p:nvSpPr>
        <p:spPr>
          <a:xfrm>
            <a:off x="5688921" y="3158497"/>
            <a:ext cx="1178605" cy="369332"/>
          </a:xfrm>
          <a:prstGeom prst="rect">
            <a:avLst/>
          </a:prstGeom>
          <a:noFill/>
        </p:spPr>
        <p:txBody>
          <a:bodyPr wrap="square" rtlCol="0">
            <a:spAutoFit/>
          </a:bodyPr>
          <a:lstStyle/>
          <a:p>
            <a:r>
              <a:rPr kumimoji="1" lang="ja-JP" altLang="en-US" sz="900" dirty="0">
                <a:latin typeface="HG丸ｺﾞｼｯｸM-PRO" panose="020F0600000000000000" pitchFamily="50" charset="-128"/>
                <a:ea typeface="HG丸ｺﾞｼｯｸM-PRO" panose="020F0600000000000000" pitchFamily="50" charset="-128"/>
              </a:rPr>
              <a:t>電子申請システム</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en-US" altLang="ja-JP" sz="900" dirty="0">
                <a:latin typeface="HG丸ｺﾞｼｯｸM-PRO" panose="020F0600000000000000" pitchFamily="50" charset="-128"/>
                <a:ea typeface="HG丸ｺﾞｼｯｸM-PRO" panose="020F0600000000000000" pitchFamily="50" charset="-128"/>
              </a:rPr>
              <a:t>QR</a:t>
            </a:r>
            <a:r>
              <a:rPr kumimoji="1" lang="ja-JP" altLang="en-US" sz="900" dirty="0">
                <a:latin typeface="HG丸ｺﾞｼｯｸM-PRO" panose="020F0600000000000000" pitchFamily="50" charset="-128"/>
                <a:ea typeface="HG丸ｺﾞｼｯｸM-PRO" panose="020F0600000000000000" pitchFamily="50" charset="-128"/>
              </a:rPr>
              <a:t>コード</a:t>
            </a:r>
          </a:p>
        </p:txBody>
      </p:sp>
      <p:sp>
        <p:nvSpPr>
          <p:cNvPr id="9" name="テキスト ボックス 8">
            <a:extLst>
              <a:ext uri="{FF2B5EF4-FFF2-40B4-BE49-F238E27FC236}">
                <a16:creationId xmlns:a16="http://schemas.microsoft.com/office/drawing/2014/main" id="{CBF015B6-0BC6-1ACF-1E54-9FBE66D97D02}"/>
              </a:ext>
            </a:extLst>
          </p:cNvPr>
          <p:cNvSpPr txBox="1"/>
          <p:nvPr/>
        </p:nvSpPr>
        <p:spPr>
          <a:xfrm>
            <a:off x="107480" y="1710795"/>
            <a:ext cx="5883138" cy="400110"/>
          </a:xfrm>
          <a:prstGeom prst="rect">
            <a:avLst/>
          </a:prstGeom>
          <a:noFill/>
        </p:spPr>
        <p:txBody>
          <a:bodyPr wrap="square" rtlCol="0">
            <a:spAutoFit/>
          </a:bodyPr>
          <a:lstStyle/>
          <a:p>
            <a:r>
              <a:rPr kumimoji="1" lang="ja-JP" altLang="en-US" sz="2000" b="1" dirty="0">
                <a:latin typeface="HG創英角ｺﾞｼｯｸUB" panose="020B0909000000000000" pitchFamily="49" charset="-128"/>
                <a:ea typeface="HG創英角ｺﾞｼｯｸUB" panose="020B0909000000000000" pitchFamily="49" charset="-128"/>
              </a:rPr>
              <a:t>対象者：農業者、農協、森林組合、漁協等</a:t>
            </a:r>
            <a:endParaRPr kumimoji="1" lang="en-US" altLang="ja-JP" sz="2400" b="1" dirty="0">
              <a:latin typeface="HG創英角ｺﾞｼｯｸUB" panose="020B0909000000000000" pitchFamily="49" charset="-128"/>
              <a:ea typeface="HG創英角ｺﾞｼｯｸUB" panose="020B0909000000000000" pitchFamily="49" charset="-128"/>
            </a:endParaRPr>
          </a:p>
        </p:txBody>
      </p:sp>
      <p:sp>
        <p:nvSpPr>
          <p:cNvPr id="12" name="テキスト ボックス 11">
            <a:extLst>
              <a:ext uri="{FF2B5EF4-FFF2-40B4-BE49-F238E27FC236}">
                <a16:creationId xmlns:a16="http://schemas.microsoft.com/office/drawing/2014/main" id="{24A1512E-C72F-1799-E40D-415BDA9C8A4F}"/>
              </a:ext>
            </a:extLst>
          </p:cNvPr>
          <p:cNvSpPr txBox="1"/>
          <p:nvPr/>
        </p:nvSpPr>
        <p:spPr>
          <a:xfrm>
            <a:off x="82626" y="7762119"/>
            <a:ext cx="6484865" cy="1015663"/>
          </a:xfrm>
          <a:prstGeom prst="rect">
            <a:avLst/>
          </a:prstGeom>
          <a:noFill/>
        </p:spPr>
        <p:txBody>
          <a:bodyPr wrap="square" rtlCol="0">
            <a:spAutoFit/>
          </a:bodyPr>
          <a:lstStyle/>
          <a:p>
            <a:r>
              <a:rPr kumimoji="1" lang="ja-JP" altLang="en-US" b="1" dirty="0">
                <a:latin typeface="HGP創英角ｺﾞｼｯｸUB" panose="020B0900000000000000" pitchFamily="50" charset="-128"/>
                <a:ea typeface="HGP創英角ｺﾞｼｯｸUB" panose="020B0900000000000000" pitchFamily="50" charset="-128"/>
              </a:rPr>
              <a:t>ボランティアに参加いただける方も募集しています</a:t>
            </a:r>
            <a:endParaRPr kumimoji="1" lang="en-US" altLang="ja-JP" b="1" dirty="0">
              <a:latin typeface="HGP創英角ｺﾞｼｯｸUB" panose="020B0900000000000000" pitchFamily="50" charset="-128"/>
              <a:ea typeface="HGP創英角ｺﾞｼｯｸUB" panose="020B09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「県災害ボランティア事前登録」に登録いただくと、ボランティア</a:t>
            </a:r>
            <a:endParaRPr kumimoji="1" lang="en-US" altLang="ja-JP" sz="1400" dirty="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活動の情報が配信されます。</a:t>
            </a:r>
            <a:endParaRPr kumimoji="1" lang="en-US" altLang="ja-JP" sz="1400" dirty="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登録いただき、能登の農林水産業の事業再開にご協力お願いします。</a:t>
            </a:r>
          </a:p>
        </p:txBody>
      </p:sp>
      <p:pic>
        <p:nvPicPr>
          <p:cNvPr id="17" name="図 16" descr="QR コード&#10;&#10;自動的に生成された説明">
            <a:extLst>
              <a:ext uri="{FF2B5EF4-FFF2-40B4-BE49-F238E27FC236}">
                <a16:creationId xmlns:a16="http://schemas.microsoft.com/office/drawing/2014/main" id="{EC41371D-F29F-6FC9-1285-9FCC6900B3D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54538" y="7852174"/>
            <a:ext cx="1107212" cy="1107212"/>
          </a:xfrm>
          <a:prstGeom prst="rect">
            <a:avLst/>
          </a:prstGeom>
        </p:spPr>
      </p:pic>
      <p:sp>
        <p:nvSpPr>
          <p:cNvPr id="18" name="テキスト ボックス 17">
            <a:extLst>
              <a:ext uri="{FF2B5EF4-FFF2-40B4-BE49-F238E27FC236}">
                <a16:creationId xmlns:a16="http://schemas.microsoft.com/office/drawing/2014/main" id="{DBD477EB-95D6-E2EF-6719-AA1088FC2C87}"/>
              </a:ext>
            </a:extLst>
          </p:cNvPr>
          <p:cNvSpPr txBox="1"/>
          <p:nvPr/>
        </p:nvSpPr>
        <p:spPr>
          <a:xfrm>
            <a:off x="5775030" y="7697545"/>
            <a:ext cx="1583872" cy="246221"/>
          </a:xfrm>
          <a:prstGeom prst="rect">
            <a:avLst/>
          </a:prstGeom>
          <a:noFill/>
        </p:spPr>
        <p:txBody>
          <a:bodyPr wrap="square" rtlCol="0">
            <a:spAutoFit/>
          </a:bodyPr>
          <a:lstStyle/>
          <a:p>
            <a:r>
              <a:rPr kumimoji="1" lang="ja-JP" altLang="en-US" sz="1000" dirty="0">
                <a:latin typeface="HG丸ｺﾞｼｯｸM-PRO" panose="020F0600000000000000" pitchFamily="50" charset="-128"/>
                <a:ea typeface="HG丸ｺﾞｼｯｸM-PRO" panose="020F0600000000000000" pitchFamily="50" charset="-128"/>
              </a:rPr>
              <a:t>事前登録</a:t>
            </a:r>
            <a:r>
              <a:rPr kumimoji="1" lang="en-US" altLang="ja-JP" sz="1000" dirty="0">
                <a:latin typeface="HG丸ｺﾞｼｯｸM-PRO" panose="020F0600000000000000" pitchFamily="50" charset="-128"/>
                <a:ea typeface="HG丸ｺﾞｼｯｸM-PRO" panose="020F0600000000000000" pitchFamily="50" charset="-128"/>
              </a:rPr>
              <a:t>HP</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5" name="四角形: 角を丸くする 4">
            <a:extLst>
              <a:ext uri="{FF2B5EF4-FFF2-40B4-BE49-F238E27FC236}">
                <a16:creationId xmlns:a16="http://schemas.microsoft.com/office/drawing/2014/main" id="{985217EB-B350-0053-FFB7-8C9DBEF94738}"/>
              </a:ext>
            </a:extLst>
          </p:cNvPr>
          <p:cNvSpPr/>
          <p:nvPr/>
        </p:nvSpPr>
        <p:spPr>
          <a:xfrm>
            <a:off x="56237" y="7678462"/>
            <a:ext cx="6719888" cy="1258020"/>
          </a:xfrm>
          <a:prstGeom prst="roundRect">
            <a:avLst>
              <a:gd name="adj" fmla="val 7310"/>
            </a:avLst>
          </a:prstGeom>
          <a:noFill/>
          <a:ln w="76200">
            <a:solidFill>
              <a:srgbClr val="00B0F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7450531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352</Words>
  <Application>Microsoft Office PowerPoint</Application>
  <PresentationFormat>A4 210 x 297 mm</PresentationFormat>
  <Paragraphs>36</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HGP創英角ｺﾞｼｯｸUB</vt:lpstr>
      <vt:lpstr>HG丸ｺﾞｼｯｸM-PRO</vt:lpstr>
      <vt:lpstr>HG創英角ｺﾞｼｯｸUB</vt:lpstr>
      <vt:lpstr>游ゴシック</vt:lpstr>
      <vt:lpstr>游ゴシック Light</vt:lpstr>
      <vt:lpstr>Arial</vt:lpstr>
      <vt:lpstr>Calibri</vt:lpstr>
      <vt:lpstr>Calibri Light</vt:lpstr>
      <vt:lpstr>Wingdings</vt:lpstr>
      <vt:lpstr>Office テーマ</vt:lpstr>
      <vt:lpstr>能登農林水産業ボランティアが 農地等の復旧作業、簡単な農作業　 などのお手伝いに伺います。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2024-02-01T00:27:54Z</dcterms:created>
  <dcterms:modified xsi:type="dcterms:W3CDTF">2024-10-02T07:49:28Z</dcterms:modified>
</cp:coreProperties>
</file>